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3" r:id="rId2"/>
    <p:sldId id="257" r:id="rId3"/>
    <p:sldId id="258" r:id="rId4"/>
    <p:sldId id="277" r:id="rId5"/>
    <p:sldId id="259" r:id="rId6"/>
    <p:sldId id="260" r:id="rId7"/>
    <p:sldId id="278" r:id="rId8"/>
    <p:sldId id="279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76" r:id="rId18"/>
    <p:sldId id="270" r:id="rId19"/>
    <p:sldId id="271" r:id="rId20"/>
    <p:sldId id="272" r:id="rId21"/>
    <p:sldId id="275" r:id="rId22"/>
    <p:sldId id="274" r:id="rId23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388BE-38F4-4CAE-A7E5-5500DC2B7625}" type="datetimeFigureOut">
              <a:rPr lang="th-TH" smtClean="0"/>
              <a:t>10/09/57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D3EFB0-EBA8-40A9-A723-0402BFBF6425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4454D6-4729-4ECE-820B-EAB2C80391D8}" type="slidenum">
              <a:rPr lang="en-US"/>
              <a:pPr/>
              <a:t>4</a:t>
            </a:fld>
            <a:endParaRPr lang="th-TH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72" y="4342661"/>
            <a:ext cx="5487058" cy="4114800"/>
          </a:xfrm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A513DC-0F66-4731-B112-F7F5C6D7FCF4}" type="slidenum">
              <a:rPr lang="en-US"/>
              <a:pPr/>
              <a:t>7</a:t>
            </a:fld>
            <a:endParaRPr lang="th-TH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72" y="4342661"/>
            <a:ext cx="5487058" cy="4114800"/>
          </a:xfrm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6EBED9-F887-46DF-94BC-5E342AA96F1E}" type="slidenum">
              <a:rPr lang="en-US"/>
              <a:pPr/>
              <a:t>8</a:t>
            </a:fld>
            <a:endParaRPr lang="th-TH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72" y="4342661"/>
            <a:ext cx="5487058" cy="4114800"/>
          </a:xfrm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1AD4BF-434D-4A2D-BFE3-5D203D5AA219}" type="slidenum">
              <a:rPr lang="en-US"/>
              <a:pPr/>
              <a:t>17</a:t>
            </a:fld>
            <a:endParaRPr lang="th-TH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72" y="4342661"/>
            <a:ext cx="5487058" cy="4114800"/>
          </a:xfrm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895277-F1DA-4999-8B5A-D36631C2A5ED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44814-3BE2-43FA-856D-79060843998A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FE9D71-CB20-469F-BE13-D7B04EBC5E0E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C37C7-AD91-41CA-B64F-442FC4F954B4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BC848B-3226-4242-B7F4-E5447C70283D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2CE99A-5FB3-41B3-A642-A0DF86A7450F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A7416A-1679-4745-98D3-809AC6124EE1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D1BD35-FBE1-4923-83EF-32E14FF7E47E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33C630-E9FC-4B4C-9994-655BA943EC69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30358-5483-4A08-81B2-E65FF67D4EAF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142667-C8C6-4A5E-A3F8-9FF4369DA81D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คลิกเพื่อแก้ไขลักษณะต้นแบบชื่อเรื่อง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h-T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h-T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49B3F66-05BD-4046-947A-70A97335627A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571744"/>
            <a:ext cx="8229600" cy="1143000"/>
          </a:xfrm>
        </p:spPr>
        <p:txBody>
          <a:bodyPr/>
          <a:lstStyle/>
          <a:p>
            <a:r>
              <a:rPr lang="en-US" dirty="0" smtClean="0"/>
              <a:t>Input Output Design</a:t>
            </a:r>
            <a:endParaRPr lang="th-TH" dirty="0"/>
          </a:p>
        </p:txBody>
      </p:sp>
      <p:pic>
        <p:nvPicPr>
          <p:cNvPr id="3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Connector 3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611188" y="549275"/>
            <a:ext cx="3200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600" b="1">
                <a:latin typeface="Angsana New" pitchFamily="18" charset="-34"/>
              </a:rPr>
              <a:t>ประเภทของรายงาน</a:t>
            </a:r>
            <a:r>
              <a:rPr lang="th-TH" sz="3600">
                <a:latin typeface="Angsana New" pitchFamily="18" charset="-34"/>
              </a:rPr>
              <a:t> </a:t>
            </a:r>
            <a:endParaRPr lang="en-US" sz="3600">
              <a:latin typeface="Angsana New" pitchFamily="18" charset="-34"/>
            </a:endParaRPr>
          </a:p>
          <a:p>
            <a:pPr lvl="1" eaLnBrk="0" hangingPunct="0">
              <a:buFontTx/>
              <a:buChar char="•"/>
            </a:pPr>
            <a:r>
              <a:rPr lang="en-US" sz="3600">
                <a:latin typeface="Angsana New" pitchFamily="18" charset="-34"/>
              </a:rPr>
              <a:t>  </a:t>
            </a:r>
            <a:r>
              <a:rPr lang="th-TH" sz="3600">
                <a:latin typeface="Angsana New" pitchFamily="18" charset="-34"/>
              </a:rPr>
              <a:t>รายงานแบบยกเว้น</a:t>
            </a:r>
            <a:endParaRPr lang="en-US" sz="3600">
              <a:latin typeface="Angsana New" pitchFamily="18" charset="-34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 b="9509"/>
          <a:stretch>
            <a:fillRect/>
          </a:stretch>
        </p:blipFill>
        <p:spPr bwMode="auto">
          <a:xfrm>
            <a:off x="1908175" y="1700213"/>
            <a:ext cx="5183188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611188" y="620713"/>
            <a:ext cx="27273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600" b="1">
                <a:latin typeface="Angsana New" pitchFamily="18" charset="-34"/>
              </a:rPr>
              <a:t>ประเภทของรายงาน</a:t>
            </a:r>
            <a:r>
              <a:rPr lang="th-TH" sz="3600">
                <a:latin typeface="Angsana New" pitchFamily="18" charset="-34"/>
              </a:rPr>
              <a:t> </a:t>
            </a:r>
            <a:endParaRPr lang="en-US" sz="3600">
              <a:latin typeface="Angsana New" pitchFamily="18" charset="-34"/>
            </a:endParaRPr>
          </a:p>
          <a:p>
            <a:pPr lvl="1" eaLnBrk="0" hangingPunct="0">
              <a:buFontTx/>
              <a:buChar char="•"/>
            </a:pPr>
            <a:r>
              <a:rPr lang="en-US" sz="3600">
                <a:latin typeface="Angsana New" pitchFamily="18" charset="-34"/>
              </a:rPr>
              <a:t>  </a:t>
            </a:r>
            <a:r>
              <a:rPr lang="th-TH" sz="3600">
                <a:latin typeface="Angsana New" pitchFamily="18" charset="-34"/>
              </a:rPr>
              <a:t>รายงานสรุป</a:t>
            </a:r>
            <a:endParaRPr lang="en-US" sz="3600">
              <a:latin typeface="Angsana New" pitchFamily="18" charset="-34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/>
          <a:srcRect b="12134"/>
          <a:stretch>
            <a:fillRect/>
          </a:stretch>
        </p:blipFill>
        <p:spPr bwMode="auto">
          <a:xfrm>
            <a:off x="468313" y="2060575"/>
            <a:ext cx="7705725" cy="396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611188" y="620713"/>
            <a:ext cx="57038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600" b="1">
                <a:solidFill>
                  <a:srgbClr val="0000FF"/>
                </a:solidFill>
                <a:latin typeface="Angsana New" pitchFamily="18" charset="-34"/>
              </a:rPr>
              <a:t>การออกแบบรายงานทางหน้าจอ (</a:t>
            </a:r>
            <a:r>
              <a:rPr lang="en-US" sz="3600" b="1">
                <a:solidFill>
                  <a:srgbClr val="0000FF"/>
                </a:solidFill>
                <a:latin typeface="Angsana New" pitchFamily="18" charset="-34"/>
              </a:rPr>
              <a:t>Soft Copy)</a:t>
            </a:r>
            <a:r>
              <a:rPr lang="th-TH" sz="3600">
                <a:latin typeface="Angsana New" pitchFamily="18" charset="-34"/>
              </a:rPr>
              <a:t> </a:t>
            </a:r>
            <a:endParaRPr lang="en-US" sz="3600">
              <a:latin typeface="Angsana New" pitchFamily="18" charset="-34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11188" y="1628775"/>
            <a:ext cx="8208962" cy="417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Monotype Sorts" pitchFamily="2" charset="2"/>
              <a:buChar char="n"/>
            </a:pPr>
            <a:r>
              <a:rPr lang="th-TH" sz="3600" b="1"/>
              <a:t>แนวทางการออกแบบรายงานทางหน้าจอ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sz="3200" b="1"/>
              <a:t>หน้าจอต้องมีความเรียบง่าย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sz="3200" b="1"/>
              <a:t>การแสดงหน้าจอต้องมีรูปแบบคงที่ (จากจอแรกถึงจอสุดท้าย)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sz="3200" b="1"/>
              <a:t>มีความสะดวดในการใช้หน้าจอ (ปุ่ม หรือ คำแนะนำ)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sz="3200" b="1"/>
              <a:t>สร้างหน้าจอให้น่าสนใจ</a:t>
            </a:r>
          </a:p>
        </p:txBody>
      </p:sp>
      <p:pic>
        <p:nvPicPr>
          <p:cNvPr id="8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611188" y="620713"/>
            <a:ext cx="57038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600" b="1">
                <a:solidFill>
                  <a:srgbClr val="0000FF"/>
                </a:solidFill>
                <a:latin typeface="Angsana New" pitchFamily="18" charset="-34"/>
              </a:rPr>
              <a:t>การออกแบบรายงานทางหน้าจอ (</a:t>
            </a:r>
            <a:r>
              <a:rPr lang="en-US" sz="3600" b="1">
                <a:solidFill>
                  <a:srgbClr val="0000FF"/>
                </a:solidFill>
                <a:latin typeface="Angsana New" pitchFamily="18" charset="-34"/>
              </a:rPr>
              <a:t>Soft Copy)</a:t>
            </a:r>
            <a:r>
              <a:rPr lang="th-TH" sz="3600">
                <a:latin typeface="Angsana New" pitchFamily="18" charset="-34"/>
              </a:rPr>
              <a:t> </a:t>
            </a:r>
            <a:endParaRPr lang="en-US" sz="3600">
              <a:latin typeface="Angsana New" pitchFamily="18" charset="-34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57175" y="5900738"/>
            <a:ext cx="20637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7080250" y="5900738"/>
            <a:ext cx="20637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b"/>
          <a:lstStyle/>
          <a:p>
            <a:pPr algn="r" eaLnBrk="0" hangingPunct="0">
              <a:spcBef>
                <a:spcPct val="50000"/>
              </a:spcBef>
            </a:pPr>
            <a:endParaRPr lang="th-TH" sz="3200" b="1">
              <a:solidFill>
                <a:schemeClr val="bg2"/>
              </a:solidFill>
              <a:latin typeface="AngsanaUPC" pitchFamily="18" charset="-34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3173413" y="5900738"/>
            <a:ext cx="31369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284163" y="1557338"/>
            <a:ext cx="4341812" cy="417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Monotype Sorts" pitchFamily="2" charset="2"/>
              <a:buChar char="n"/>
            </a:pPr>
            <a:r>
              <a:rPr lang="th-TH" b="1"/>
              <a:t>ภาพหน้าจอต้องเรียบง่าย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Monotype Sorts" pitchFamily="2" charset="2"/>
              <a:buChar char="n"/>
            </a:pPr>
            <a:endParaRPr lang="th-TH" b="1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4802188" y="1557338"/>
            <a:ext cx="4341812" cy="417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Monotype Sorts" pitchFamily="2" charset="2"/>
              <a:buChar char="n"/>
            </a:pPr>
            <a:endParaRPr lang="th-TH" b="1"/>
          </a:p>
          <a:p>
            <a:pPr marL="342900" indent="-342900" latinLnBrk="1">
              <a:spcBef>
                <a:spcPct val="20000"/>
              </a:spcBef>
              <a:buClr>
                <a:schemeClr val="tx1"/>
              </a:buClr>
              <a:buFont typeface="Monotype Sorts" pitchFamily="2" charset="2"/>
              <a:buChar char="n"/>
            </a:pPr>
            <a:endParaRPr lang="th-TH" b="1"/>
          </a:p>
        </p:txBody>
      </p:sp>
      <p:sp>
        <p:nvSpPr>
          <p:cNvPr id="11275" name="AutoShape 11"/>
          <p:cNvSpPr>
            <a:spLocks noChangeArrowheads="1"/>
          </p:cNvSpPr>
          <p:nvPr/>
        </p:nvSpPr>
        <p:spPr bwMode="auto">
          <a:xfrm>
            <a:off x="4906963" y="2185988"/>
            <a:ext cx="4113212" cy="3949700"/>
          </a:xfrm>
          <a:prstGeom prst="roundRect">
            <a:avLst>
              <a:gd name="adj" fmla="val 12486"/>
            </a:avLst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5351463" y="2414588"/>
            <a:ext cx="3371850" cy="3592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th-TH" b="1">
                <a:latin typeface="AngsanaUPC" pitchFamily="18" charset="-34"/>
              </a:rPr>
              <a:t>ชื่อ         สิ้นค้า  ราคา/หน่วย   รวม</a:t>
            </a:r>
          </a:p>
          <a:p>
            <a:pPr eaLnBrk="0" hangingPunct="0">
              <a:spcBef>
                <a:spcPct val="20000"/>
              </a:spcBef>
            </a:pPr>
            <a:r>
              <a:rPr lang="th-TH" b="1">
                <a:latin typeface="AngsanaUPC" pitchFamily="18" charset="-34"/>
              </a:rPr>
              <a:t>นาย ก    XXX      XXX    XXXX </a:t>
            </a:r>
          </a:p>
          <a:p>
            <a:pPr eaLnBrk="0" hangingPunct="0">
              <a:spcBef>
                <a:spcPct val="20000"/>
              </a:spcBef>
            </a:pPr>
            <a:r>
              <a:rPr lang="th-TH" b="1">
                <a:latin typeface="AngsanaUPC" pitchFamily="18" charset="-34"/>
              </a:rPr>
              <a:t>              XXX      XXX    XXXX</a:t>
            </a:r>
          </a:p>
          <a:p>
            <a:pPr eaLnBrk="0" hangingPunct="0">
              <a:spcBef>
                <a:spcPct val="20000"/>
              </a:spcBef>
            </a:pPr>
            <a:r>
              <a:rPr lang="th-TH" b="1">
                <a:latin typeface="AngsanaUPC" pitchFamily="18" charset="-34"/>
              </a:rPr>
              <a:t>              XXX      XXX    XXXX</a:t>
            </a:r>
          </a:p>
          <a:p>
            <a:pPr eaLnBrk="0" hangingPunct="0">
              <a:spcBef>
                <a:spcPct val="20000"/>
              </a:spcBef>
            </a:pPr>
            <a:r>
              <a:rPr lang="th-TH" b="1">
                <a:latin typeface="AngsanaUPC" pitchFamily="18" charset="-34"/>
              </a:rPr>
              <a:t>นาย ข    XXX      XXX    XXXX</a:t>
            </a:r>
          </a:p>
          <a:p>
            <a:pPr eaLnBrk="0" hangingPunct="0">
              <a:spcBef>
                <a:spcPct val="20000"/>
              </a:spcBef>
            </a:pPr>
            <a:r>
              <a:rPr lang="th-TH" b="1">
                <a:latin typeface="AngsanaUPC" pitchFamily="18" charset="-34"/>
              </a:rPr>
              <a:t>              XXX      XXX    XXXX</a:t>
            </a:r>
          </a:p>
          <a:p>
            <a:pPr eaLnBrk="0" hangingPunct="0">
              <a:spcBef>
                <a:spcPct val="20000"/>
              </a:spcBef>
            </a:pPr>
            <a:r>
              <a:rPr lang="th-TH" b="1">
                <a:latin typeface="AngsanaUPC" pitchFamily="18" charset="-34"/>
              </a:rPr>
              <a:t>              XXX      XXX    XXXX</a:t>
            </a:r>
          </a:p>
        </p:txBody>
      </p:sp>
      <p:sp>
        <p:nvSpPr>
          <p:cNvPr id="11277" name="AutoShape 13"/>
          <p:cNvSpPr>
            <a:spLocks noChangeArrowheads="1"/>
          </p:cNvSpPr>
          <p:nvPr/>
        </p:nvSpPr>
        <p:spPr bwMode="auto">
          <a:xfrm>
            <a:off x="207963" y="2344738"/>
            <a:ext cx="4114800" cy="3873500"/>
          </a:xfrm>
          <a:prstGeom prst="roundRect">
            <a:avLst>
              <a:gd name="adj" fmla="val 12486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350838" y="2582863"/>
            <a:ext cx="3371850" cy="3592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th-TH" b="1">
                <a:latin typeface="AngsanaUPC" pitchFamily="18" charset="-34"/>
              </a:rPr>
              <a:t>ชื่อ         สิ้นค้า  ราคา/หน่วย   รวม</a:t>
            </a:r>
          </a:p>
          <a:p>
            <a:pPr eaLnBrk="0" hangingPunct="0">
              <a:spcBef>
                <a:spcPct val="20000"/>
              </a:spcBef>
            </a:pPr>
            <a:r>
              <a:rPr lang="th-TH" b="1">
                <a:latin typeface="AngsanaUPC" pitchFamily="18" charset="-34"/>
              </a:rPr>
              <a:t>นาย ก    XXX      XXX    XXXX </a:t>
            </a:r>
          </a:p>
          <a:p>
            <a:pPr eaLnBrk="0" hangingPunct="0">
              <a:spcBef>
                <a:spcPct val="20000"/>
              </a:spcBef>
            </a:pPr>
            <a:r>
              <a:rPr lang="th-TH" b="1">
                <a:latin typeface="AngsanaUPC" pitchFamily="18" charset="-34"/>
              </a:rPr>
              <a:t>นาย ก    XXX      XXX    XXXX</a:t>
            </a:r>
          </a:p>
          <a:p>
            <a:pPr eaLnBrk="0" hangingPunct="0">
              <a:spcBef>
                <a:spcPct val="20000"/>
              </a:spcBef>
            </a:pPr>
            <a:r>
              <a:rPr lang="th-TH" b="1">
                <a:latin typeface="AngsanaUPC" pitchFamily="18" charset="-34"/>
              </a:rPr>
              <a:t>นาย ก    XXX      XXX    XXXX</a:t>
            </a:r>
          </a:p>
          <a:p>
            <a:pPr eaLnBrk="0" hangingPunct="0">
              <a:spcBef>
                <a:spcPct val="20000"/>
              </a:spcBef>
            </a:pPr>
            <a:r>
              <a:rPr lang="th-TH" b="1">
                <a:latin typeface="AngsanaUPC" pitchFamily="18" charset="-34"/>
              </a:rPr>
              <a:t>นาย ข    XXX      XXX    XXXX</a:t>
            </a:r>
          </a:p>
          <a:p>
            <a:pPr eaLnBrk="0" hangingPunct="0">
              <a:spcBef>
                <a:spcPct val="20000"/>
              </a:spcBef>
            </a:pPr>
            <a:r>
              <a:rPr lang="th-TH" b="1">
                <a:latin typeface="AngsanaUPC" pitchFamily="18" charset="-34"/>
              </a:rPr>
              <a:t>นาย ข    XXX      XXX    XXXX</a:t>
            </a:r>
          </a:p>
          <a:p>
            <a:pPr eaLnBrk="0" hangingPunct="0">
              <a:spcBef>
                <a:spcPct val="20000"/>
              </a:spcBef>
            </a:pPr>
            <a:r>
              <a:rPr lang="th-TH" b="1">
                <a:latin typeface="AngsanaUPC" pitchFamily="18" charset="-34"/>
              </a:rPr>
              <a:t>นาย ข    XXX      XXX    XXXX</a:t>
            </a:r>
          </a:p>
        </p:txBody>
      </p:sp>
      <p:pic>
        <p:nvPicPr>
          <p:cNvPr id="16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" name="Straight Connector 16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5" grpId="0" animBg="1"/>
      <p:bldP spid="11276" grpId="0"/>
      <p:bldP spid="11277" grpId="0" animBg="1"/>
      <p:bldP spid="1127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611188" y="620713"/>
            <a:ext cx="57038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600" b="1">
                <a:solidFill>
                  <a:srgbClr val="0000FF"/>
                </a:solidFill>
                <a:latin typeface="Angsana New" pitchFamily="18" charset="-34"/>
              </a:rPr>
              <a:t>การออกแบบรายงานทางหน้าจอ (</a:t>
            </a:r>
            <a:r>
              <a:rPr lang="en-US" sz="3600" b="1">
                <a:solidFill>
                  <a:srgbClr val="0000FF"/>
                </a:solidFill>
                <a:latin typeface="Angsana New" pitchFamily="18" charset="-34"/>
              </a:rPr>
              <a:t>Soft Copy)</a:t>
            </a:r>
            <a:r>
              <a:rPr lang="th-TH" sz="3600">
                <a:latin typeface="Angsana New" pitchFamily="18" charset="-34"/>
              </a:rPr>
              <a:t> </a:t>
            </a:r>
            <a:endParaRPr lang="en-US" sz="3600">
              <a:latin typeface="Angsana New" pitchFamily="18" charset="-34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257175" y="5900738"/>
            <a:ext cx="20637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7080250" y="5900738"/>
            <a:ext cx="20637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b"/>
          <a:lstStyle/>
          <a:p>
            <a:pPr algn="r" eaLnBrk="0" hangingPunct="0">
              <a:spcBef>
                <a:spcPct val="50000"/>
              </a:spcBef>
            </a:pPr>
            <a:endParaRPr lang="th-TH" sz="3200" b="1">
              <a:solidFill>
                <a:schemeClr val="bg2"/>
              </a:solidFill>
              <a:latin typeface="AngsanaUPC" pitchFamily="18" charset="-34"/>
            </a:endParaRP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3173413" y="5900738"/>
            <a:ext cx="31369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284163" y="1557338"/>
            <a:ext cx="8859837" cy="417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Monotype Sorts" pitchFamily="2" charset="2"/>
              <a:buChar char="n"/>
            </a:pPr>
            <a:r>
              <a:rPr lang="th-TH" sz="3200"/>
              <a:t>Layout screen</a:t>
            </a:r>
          </a:p>
        </p:txBody>
      </p:sp>
      <p:sp>
        <p:nvSpPr>
          <p:cNvPr id="12298" name="AutoShape 10"/>
          <p:cNvSpPr>
            <a:spLocks noChangeArrowheads="1"/>
          </p:cNvSpPr>
          <p:nvPr/>
        </p:nvSpPr>
        <p:spPr bwMode="auto">
          <a:xfrm>
            <a:off x="1033463" y="2420938"/>
            <a:ext cx="4362450" cy="3187700"/>
          </a:xfrm>
          <a:prstGeom prst="roundRect">
            <a:avLst>
              <a:gd name="adj" fmla="val 12486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2436813" y="2649538"/>
            <a:ext cx="1555750" cy="444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1363663" y="3411538"/>
            <a:ext cx="730250" cy="215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2849563" y="3411538"/>
            <a:ext cx="895350" cy="215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4252913" y="3411538"/>
            <a:ext cx="895350" cy="215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1446213" y="4859338"/>
            <a:ext cx="3619500" cy="520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1423988" y="3771900"/>
            <a:ext cx="3578225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th-TH" sz="2400">
                <a:latin typeface="Times New Roman" pitchFamily="18" charset="0"/>
              </a:rPr>
              <a:t>XX            XX            99.99</a:t>
            </a:r>
          </a:p>
          <a:p>
            <a:pPr eaLnBrk="0" hangingPunct="0"/>
            <a:r>
              <a:rPr lang="th-TH" sz="2400">
                <a:latin typeface="Times New Roman" pitchFamily="18" charset="0"/>
              </a:rPr>
              <a:t>XX            XX            99.99</a:t>
            </a:r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>
            <a:off x="4427538" y="2871788"/>
            <a:ext cx="2116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>
            <a:off x="5913438" y="3862388"/>
            <a:ext cx="8778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5170488" y="5157788"/>
            <a:ext cx="17033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>
            <a:off x="5815013" y="3571875"/>
            <a:ext cx="0" cy="887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2309" name="Line 21"/>
          <p:cNvSpPr>
            <a:spLocks noChangeShapeType="1"/>
          </p:cNvSpPr>
          <p:nvPr/>
        </p:nvSpPr>
        <p:spPr bwMode="auto">
          <a:xfrm>
            <a:off x="5583238" y="3343275"/>
            <a:ext cx="217487" cy="201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 flipV="1">
            <a:off x="5500688" y="4460875"/>
            <a:ext cx="300037" cy="328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7202488" y="2538413"/>
            <a:ext cx="1076325" cy="301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th-TH" sz="3200">
                <a:latin typeface="AngsanaUPC" pitchFamily="18" charset="-34"/>
              </a:rPr>
              <a:t>ส่วนที่ 1</a:t>
            </a:r>
          </a:p>
          <a:p>
            <a:pPr eaLnBrk="0" hangingPunct="0"/>
            <a:endParaRPr lang="th-TH" sz="3200">
              <a:latin typeface="AngsanaUPC" pitchFamily="18" charset="-34"/>
            </a:endParaRPr>
          </a:p>
          <a:p>
            <a:pPr eaLnBrk="0" hangingPunct="0"/>
            <a:r>
              <a:rPr lang="th-TH" sz="3200">
                <a:latin typeface="AngsanaUPC" pitchFamily="18" charset="-34"/>
              </a:rPr>
              <a:t>ส่วนที่ 2</a:t>
            </a:r>
          </a:p>
          <a:p>
            <a:pPr eaLnBrk="0" hangingPunct="0"/>
            <a:endParaRPr lang="th-TH" sz="3200">
              <a:latin typeface="AngsanaUPC" pitchFamily="18" charset="-34"/>
            </a:endParaRPr>
          </a:p>
          <a:p>
            <a:pPr eaLnBrk="0" hangingPunct="0"/>
            <a:endParaRPr lang="th-TH" sz="3200">
              <a:latin typeface="AngsanaUPC" pitchFamily="18" charset="-34"/>
            </a:endParaRPr>
          </a:p>
          <a:p>
            <a:pPr eaLnBrk="0" hangingPunct="0"/>
            <a:r>
              <a:rPr lang="th-TH" sz="3200">
                <a:latin typeface="AngsanaUPC" pitchFamily="18" charset="-34"/>
              </a:rPr>
              <a:t>ส่วนที่ 3</a:t>
            </a:r>
          </a:p>
        </p:txBody>
      </p:sp>
      <p:pic>
        <p:nvPicPr>
          <p:cNvPr id="25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6" name="Straight Connector 25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8" grpId="0" animBg="1"/>
      <p:bldP spid="12299" grpId="0" animBg="1"/>
      <p:bldP spid="12300" grpId="0" animBg="1"/>
      <p:bldP spid="12301" grpId="0" animBg="1"/>
      <p:bldP spid="12302" grpId="0" animBg="1"/>
      <p:bldP spid="12303" grpId="0" animBg="1"/>
      <p:bldP spid="12304" grpId="0"/>
      <p:bldP spid="12305" grpId="0" animBg="1"/>
      <p:bldP spid="12306" grpId="0" animBg="1"/>
      <p:bldP spid="12307" grpId="0" animBg="1"/>
      <p:bldP spid="12308" grpId="0" animBg="1"/>
      <p:bldP spid="12309" grpId="0" animBg="1"/>
      <p:bldP spid="12310" grpId="0" animBg="1"/>
      <p:bldP spid="123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611188" y="620713"/>
            <a:ext cx="57038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600" b="1">
                <a:solidFill>
                  <a:srgbClr val="0000FF"/>
                </a:solidFill>
                <a:latin typeface="Angsana New" pitchFamily="18" charset="-34"/>
              </a:rPr>
              <a:t>การออกแบบรายงานทางหน้าจอ (</a:t>
            </a:r>
            <a:r>
              <a:rPr lang="en-US" sz="3600" b="1">
                <a:solidFill>
                  <a:srgbClr val="0000FF"/>
                </a:solidFill>
                <a:latin typeface="Angsana New" pitchFamily="18" charset="-34"/>
              </a:rPr>
              <a:t>Soft Copy)</a:t>
            </a:r>
            <a:r>
              <a:rPr lang="th-TH" sz="3600">
                <a:latin typeface="Angsana New" pitchFamily="18" charset="-34"/>
              </a:rPr>
              <a:t> </a:t>
            </a:r>
            <a:endParaRPr lang="en-US" sz="3600">
              <a:latin typeface="Angsana New" pitchFamily="18" charset="-34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284163" y="1628775"/>
            <a:ext cx="8859837" cy="417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Monotype Sorts" pitchFamily="2" charset="2"/>
              <a:buChar char="n"/>
            </a:pPr>
            <a:r>
              <a:rPr lang="th-TH" sz="3200"/>
              <a:t>ส่วนที่ 1 ประกอบด้วย ชื่อรายงาน ชื่อสำนักงาน และ   			     หมายเลขอาณาเขต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Monotype Sorts" pitchFamily="2" charset="2"/>
              <a:buChar char="n"/>
            </a:pPr>
            <a:r>
              <a:rPr lang="th-TH" sz="3200"/>
              <a:t>ส่วนที่ 2 ประกอบด้วย หัวเรื่อง รายละเอียด กลุ่มข้อมูล ที่สัมพันธ์ 	     กัน บอกประเภท และ ขนาดของข้อมูล แสดงโดยใช้ 		     สัญลักษณ์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Monotype Sorts" pitchFamily="2" charset="2"/>
              <a:buChar char="n"/>
            </a:pPr>
            <a:r>
              <a:rPr lang="th-TH" sz="3200"/>
              <a:t>ส่วนที่ 3 แสดงคำแนะนำ การใช้หน้าจอ (Help Menu Tool bar) 	ปุ่มหน้าจอย่อย กรณีที่แสดงรายละเอียด ใน 1 หน้าจอ   ไม่เพียงพอ</a:t>
            </a:r>
          </a:p>
        </p:txBody>
      </p:sp>
      <p:pic>
        <p:nvPicPr>
          <p:cNvPr id="8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611188" y="620713"/>
            <a:ext cx="25384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600" b="1">
                <a:solidFill>
                  <a:srgbClr val="0000FF"/>
                </a:solidFill>
                <a:latin typeface="Angsana New" pitchFamily="18" charset="-34"/>
              </a:rPr>
              <a:t>การออกแบบ </a:t>
            </a:r>
            <a:r>
              <a:rPr lang="en-US" sz="3600" b="1">
                <a:solidFill>
                  <a:srgbClr val="0000FF"/>
                </a:solidFill>
                <a:latin typeface="Angsana New" pitchFamily="18" charset="-34"/>
              </a:rPr>
              <a:t>Input</a:t>
            </a:r>
            <a:endParaRPr lang="en-US" sz="3600">
              <a:latin typeface="Angsana New" pitchFamily="18" charset="-34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39750" y="1341438"/>
            <a:ext cx="8420100" cy="472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Monotype Sorts" pitchFamily="2" charset="2"/>
              <a:buChar char="n"/>
            </a:pPr>
            <a:r>
              <a:rPr lang="th-TH" sz="3200" b="1"/>
              <a:t>การออกแบบ อินพุต มี ทั้งทางเอกสาร (แบบฟอร์ม) และ หน้าจอ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Monotype Sorts" pitchFamily="2" charset="2"/>
              <a:buChar char="n"/>
            </a:pPr>
            <a:r>
              <a:rPr lang="th-TH" sz="3200" b="1"/>
              <a:t>วัตถุประสงค์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b="1"/>
              <a:t>Effectiveness ก่อให้เกิดผลประโยชน์อย่างแท้จริง คือ ตอบสนอง การจัดการในระบบสารสนเทศอย่างแท้จริง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b="1"/>
              <a:t>Acc</a:t>
            </a:r>
            <a:r>
              <a:rPr lang="en-US" b="1"/>
              <a:t>u</a:t>
            </a:r>
            <a:r>
              <a:rPr lang="th-TH" b="1"/>
              <a:t>racy การออกแบบที่ดีทำให้รับข้อมูลได้ถูกครบถ้วน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b="1"/>
              <a:t>Easy of use ง่านต่อการใช้ รูปแบบง่ายต่อการเข้าใจ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b="1"/>
              <a:t>Consistency  ความสม่ำเสมอของรูปแบบ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b="1"/>
              <a:t>Simplicity ความเรียบง่ายของรูปแบบ ทำให้ง่ายต่อการติดตาม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b="1"/>
              <a:t>At</a:t>
            </a:r>
            <a:r>
              <a:rPr lang="en-US" b="1"/>
              <a:t>tr</a:t>
            </a:r>
            <a:r>
              <a:rPr lang="th-TH" b="1"/>
              <a:t>active ดึงดูดความสนใจ</a:t>
            </a:r>
          </a:p>
        </p:txBody>
      </p:sp>
      <p:pic>
        <p:nvPicPr>
          <p:cNvPr id="8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3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3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3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3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539750" y="1000150"/>
            <a:ext cx="5400675" cy="5191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b="1"/>
              <a:t>การออกแบบ </a:t>
            </a:r>
            <a:r>
              <a:rPr lang="en-US" b="1"/>
              <a:t>User Interface</a:t>
            </a:r>
            <a:r>
              <a:rPr lang="th-TH" b="1"/>
              <a:t> </a:t>
            </a:r>
            <a:r>
              <a:rPr lang="en-US" b="1"/>
              <a:t>(Input)</a:t>
            </a:r>
            <a:endParaRPr lang="th-TH" b="1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755650" y="2151088"/>
            <a:ext cx="7780338" cy="484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/>
            <a:r>
              <a:rPr lang="th-TH" sz="3200" b="1" dirty="0"/>
              <a:t>โดยมีหลักการดังนี้ (ต่อ)</a:t>
            </a:r>
          </a:p>
          <a:p>
            <a:pPr marL="533400" indent="-533400"/>
            <a:endParaRPr lang="th-TH" dirty="0"/>
          </a:p>
          <a:p>
            <a:pPr marL="990600" lvl="1" indent="-533400"/>
            <a:r>
              <a:rPr lang="th-TH" b="1" dirty="0"/>
              <a:t>2. พยายามให้การแสดงผลบนจอภาพมีมาตรฐานแบบเดียวกัน</a:t>
            </a:r>
            <a:r>
              <a:rPr lang="th-TH" dirty="0"/>
              <a:t> </a:t>
            </a:r>
          </a:p>
          <a:p>
            <a:pPr marL="990600" lvl="1" indent="-533400"/>
            <a:r>
              <a:rPr lang="th-TH" b="1" dirty="0"/>
              <a:t>3. สำหรับข้อมูลบางอย่างที่ต้องการจะเน้นให้เห็นถึงความแตกต่าง</a:t>
            </a:r>
          </a:p>
          <a:p>
            <a:pPr marL="990600" lvl="1" indent="-533400"/>
            <a:r>
              <a:rPr lang="th-TH" b="1" dirty="0"/>
              <a:t>4. ให้การโต้ตอบระหว่างผู้ใช้ระบบกับจอภาพเป็นไปโดยธรรมชาติมากที่สุด</a:t>
            </a:r>
            <a:r>
              <a:rPr lang="th-TH" dirty="0"/>
              <a:t> </a:t>
            </a:r>
          </a:p>
          <a:p>
            <a:pPr marL="990600" lvl="1" indent="-533400"/>
            <a:r>
              <a:rPr lang="th-TH" dirty="0"/>
              <a:t>   </a:t>
            </a:r>
            <a:r>
              <a:rPr lang="th-TH" b="1" dirty="0"/>
              <a:t>และรวมถึงความเป็นมาตรฐานด้วย</a:t>
            </a:r>
            <a:r>
              <a:rPr lang="th-TH" dirty="0"/>
              <a:t> </a:t>
            </a:r>
          </a:p>
          <a:p>
            <a:pPr marL="990600" lvl="1" indent="-533400"/>
            <a:r>
              <a:rPr lang="th-TH" b="1" dirty="0"/>
              <a:t>5. มีลักษณะที่ง่ายต่อการกรอก </a:t>
            </a:r>
          </a:p>
          <a:p>
            <a:pPr marL="990600" lvl="1" indent="-533400"/>
            <a:r>
              <a:rPr lang="th-TH" b="1" dirty="0"/>
              <a:t>6. ต้องตรงกับวัตถุประสงค์ที่ต้องการ </a:t>
            </a:r>
          </a:p>
          <a:p>
            <a:pPr marL="990600" lvl="1" indent="-533400"/>
            <a:r>
              <a:rPr lang="th-TH" b="1" dirty="0"/>
              <a:t>7. ควรมีการดีไซน์ให้ตรวจสอบความถูกต้องได้ </a:t>
            </a:r>
          </a:p>
          <a:p>
            <a:pPr marL="990600" lvl="1" indent="-533400"/>
            <a:r>
              <a:rPr lang="th-TH" b="1" dirty="0"/>
              <a:t>8. ควรดีไซน์ให้มีลักษณะที่ดึงดูดต่อผู้ใช้ </a:t>
            </a:r>
          </a:p>
          <a:p>
            <a:pPr marL="533400" indent="-533400"/>
            <a:endParaRPr lang="th-TH" b="1" dirty="0"/>
          </a:p>
        </p:txBody>
      </p:sp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9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9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09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09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09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09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09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09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 b="32178"/>
          <a:stretch>
            <a:fillRect/>
          </a:stretch>
        </p:blipFill>
        <p:spPr bwMode="auto">
          <a:xfrm>
            <a:off x="2916238" y="5157788"/>
            <a:ext cx="396240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/>
          <a:srcRect b="13120"/>
          <a:stretch>
            <a:fillRect/>
          </a:stretch>
        </p:blipFill>
        <p:spPr bwMode="auto">
          <a:xfrm>
            <a:off x="2700338" y="1557338"/>
            <a:ext cx="4457700" cy="347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11188" y="620713"/>
            <a:ext cx="25384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600" b="1">
                <a:solidFill>
                  <a:srgbClr val="0000FF"/>
                </a:solidFill>
                <a:latin typeface="Angsana New" pitchFamily="18" charset="-34"/>
              </a:rPr>
              <a:t>การออกแบบ </a:t>
            </a:r>
            <a:r>
              <a:rPr lang="en-US" sz="3600" b="1">
                <a:solidFill>
                  <a:srgbClr val="0000FF"/>
                </a:solidFill>
                <a:latin typeface="Angsana New" pitchFamily="18" charset="-34"/>
              </a:rPr>
              <a:t>Input</a:t>
            </a:r>
            <a:endParaRPr lang="en-US" sz="3600">
              <a:latin typeface="Angsana New" pitchFamily="18" charset="-34"/>
            </a:endParaRPr>
          </a:p>
        </p:txBody>
      </p:sp>
      <p:pic>
        <p:nvPicPr>
          <p:cNvPr id="9" name="Picture 2" descr="D:\My Data\Job\pcbc\logo_png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 b="9979"/>
          <a:stretch>
            <a:fillRect/>
          </a:stretch>
        </p:blipFill>
        <p:spPr bwMode="auto">
          <a:xfrm>
            <a:off x="1403350" y="836613"/>
            <a:ext cx="7239000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611188" y="620713"/>
            <a:ext cx="25384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600" b="1">
                <a:solidFill>
                  <a:srgbClr val="0000FF"/>
                </a:solidFill>
                <a:latin typeface="Angsana New" pitchFamily="18" charset="-34"/>
              </a:rPr>
              <a:t>การออกแบบ </a:t>
            </a:r>
            <a:r>
              <a:rPr lang="en-US" sz="3600" b="1">
                <a:solidFill>
                  <a:srgbClr val="0000FF"/>
                </a:solidFill>
                <a:latin typeface="Angsana New" pitchFamily="18" charset="-34"/>
              </a:rPr>
              <a:t>Input</a:t>
            </a:r>
            <a:endParaRPr lang="en-US" sz="3600">
              <a:latin typeface="Angsana New" pitchFamily="18" charset="-34"/>
            </a:endParaRPr>
          </a:p>
        </p:txBody>
      </p:sp>
      <p:pic>
        <p:nvPicPr>
          <p:cNvPr id="8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539750" y="1035069"/>
            <a:ext cx="4610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600" b="1">
                <a:solidFill>
                  <a:srgbClr val="0000FF"/>
                </a:solidFill>
                <a:latin typeface="Times New Roman" pitchFamily="18" charset="0"/>
              </a:rPr>
              <a:t>การออกแบบ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Input/Output</a:t>
            </a:r>
            <a:r>
              <a:rPr lang="th-TH" sz="3600" b="1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en-US" sz="36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11188" y="2043132"/>
            <a:ext cx="7527925" cy="417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Monotype Sorts" pitchFamily="2" charset="2"/>
              <a:buChar char="n"/>
            </a:pPr>
            <a:r>
              <a:rPr lang="th-TH" sz="3200" dirty="0"/>
              <a:t>การออกแบบเอาต์พุต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dirty="0"/>
              <a:t>การออกแบบการพิมพ์เอาต์พุต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dirty="0"/>
              <a:t>การออกแบบรายงานทางหน้าจอ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Monotype Sorts" pitchFamily="2" charset="2"/>
              <a:buChar char="n"/>
            </a:pPr>
            <a:r>
              <a:rPr lang="th-TH" sz="3200" dirty="0"/>
              <a:t>การออกแบบอินพุต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dirty="0"/>
              <a:t>การออกแบบแบบฟอร์ม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dirty="0"/>
              <a:t>การออกแบบหน้าจออินพุต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</a:pPr>
            <a:endParaRPr lang="th-TH" dirty="0"/>
          </a:p>
        </p:txBody>
      </p:sp>
      <p:pic>
        <p:nvPicPr>
          <p:cNvPr id="9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 b="21204"/>
          <a:stretch>
            <a:fillRect/>
          </a:stretch>
        </p:blipFill>
        <p:spPr bwMode="auto">
          <a:xfrm>
            <a:off x="468313" y="1916113"/>
            <a:ext cx="8077200" cy="372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611188" y="620713"/>
            <a:ext cx="25384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600" b="1">
                <a:solidFill>
                  <a:srgbClr val="0000FF"/>
                </a:solidFill>
                <a:latin typeface="Angsana New" pitchFamily="18" charset="-34"/>
              </a:rPr>
              <a:t>การออกแบบ </a:t>
            </a:r>
            <a:r>
              <a:rPr lang="en-US" sz="3600" b="1">
                <a:solidFill>
                  <a:srgbClr val="0000FF"/>
                </a:solidFill>
                <a:latin typeface="Angsana New" pitchFamily="18" charset="-34"/>
              </a:rPr>
              <a:t>Input</a:t>
            </a:r>
            <a:endParaRPr lang="en-US" sz="3600">
              <a:latin typeface="Angsana New" pitchFamily="18" charset="-34"/>
            </a:endParaRPr>
          </a:p>
        </p:txBody>
      </p:sp>
      <p:pic>
        <p:nvPicPr>
          <p:cNvPr id="8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แบบฝึกหัดในชั้นเรียน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ให้ออกแบบ </a:t>
            </a:r>
            <a:r>
              <a:rPr lang="en-US" dirty="0" smtClean="0"/>
              <a:t>Input Output </a:t>
            </a:r>
            <a:r>
              <a:rPr lang="th-TH" dirty="0" smtClean="0"/>
              <a:t>ระบบร้านอาหาร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B0888-09EF-459E-B7E1-2710F1896FB6}" type="slidenum">
              <a:rPr lang="en-US" smtClean="0"/>
              <a:pPr>
                <a:defRPr/>
              </a:pPr>
              <a:t>22</a:t>
            </a:fld>
            <a:endParaRPr lang="th-TH"/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3999" cy="6858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39750" y="935058"/>
            <a:ext cx="3390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600" b="1">
                <a:solidFill>
                  <a:srgbClr val="0000FF"/>
                </a:solidFill>
                <a:latin typeface="Times New Roman" pitchFamily="18" charset="0"/>
              </a:rPr>
              <a:t>การออกแบบ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Output</a:t>
            </a:r>
            <a:r>
              <a:rPr lang="th-TH" sz="3600" b="1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en-US" sz="36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395288" y="2014558"/>
            <a:ext cx="8420100" cy="434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Monotype Sorts" pitchFamily="2" charset="2"/>
              <a:buChar char="n"/>
            </a:pPr>
            <a:r>
              <a:rPr lang="th-TH" sz="3200" b="1"/>
              <a:t>เอาต์พุต มี 2 แบบ คือ Soft copy และ Hard copy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Monotype Sorts" pitchFamily="2" charset="2"/>
              <a:buChar char="n"/>
            </a:pPr>
            <a:r>
              <a:rPr lang="th-TH" sz="3200" b="1"/>
              <a:t>วัตถุประสงค์ของการออกแบบเอาต์พุต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b="1"/>
              <a:t>เพื่อสนองความต้องการของผู้ใช้ระบบ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b="1"/>
              <a:t>ออกแบบให้เหมาะกับผู้ใช้ระบบ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b="1"/>
              <a:t>ออกเอาต์พุตให้ครบจำนวน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b="1"/>
              <a:t>กระจายเอาต์พุตตามแหล่งที่ต้องการ</a:t>
            </a:r>
          </a:p>
        </p:txBody>
      </p:sp>
      <p:pic>
        <p:nvPicPr>
          <p:cNvPr id="9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539750" y="1079519"/>
            <a:ext cx="5400675" cy="5191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b="1"/>
              <a:t>การออกแบบ </a:t>
            </a:r>
            <a:r>
              <a:rPr lang="en-US" b="1"/>
              <a:t>User Interface</a:t>
            </a:r>
            <a:r>
              <a:rPr lang="th-TH" b="1"/>
              <a:t> </a:t>
            </a:r>
            <a:r>
              <a:rPr lang="en-US" b="1"/>
              <a:t>(Output)</a:t>
            </a:r>
            <a:endParaRPr lang="th-TH" b="1"/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755650" y="2146319"/>
            <a:ext cx="6288088" cy="399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/>
            <a:r>
              <a:rPr lang="th-TH" sz="4000"/>
              <a:t>โดยมีหลักการดังนี้</a:t>
            </a:r>
          </a:p>
          <a:p>
            <a:pPr marL="533400" indent="-533400">
              <a:buFontTx/>
              <a:buAutoNum type="arabicPeriod"/>
            </a:pPr>
            <a:r>
              <a:rPr lang="th-TH" sz="3600"/>
              <a:t>เพื่อตอบสนองต่อความต้องการของผู้ใช้ระบบ</a:t>
            </a:r>
          </a:p>
          <a:p>
            <a:pPr marL="533400" indent="-533400">
              <a:buFontTx/>
              <a:buAutoNum type="arabicPeriod"/>
            </a:pPr>
            <a:r>
              <a:rPr lang="th-TH" sz="3600"/>
              <a:t>ให้เหมาะสมต่อผู้ใช้ระบบ </a:t>
            </a:r>
          </a:p>
          <a:p>
            <a:pPr marL="533400" indent="-533400">
              <a:buFontTx/>
              <a:buAutoNum type="arabicPeriod"/>
            </a:pPr>
            <a:r>
              <a:rPr lang="th-TH" sz="3600"/>
              <a:t>ส่งมอบตามจำนวนที่ผู้ใช้ระบบต้องการ</a:t>
            </a:r>
          </a:p>
          <a:p>
            <a:pPr marL="533400" indent="-533400">
              <a:buFontTx/>
              <a:buAutoNum type="arabicPeriod"/>
            </a:pPr>
            <a:r>
              <a:rPr lang="th-TH" sz="3600"/>
              <a:t>ให้แน่ใจว่าอยู่ในตำแหน่งที่เหมาะสม  </a:t>
            </a:r>
          </a:p>
          <a:p>
            <a:pPr marL="533400" indent="-533400">
              <a:buFontTx/>
              <a:buAutoNum type="arabicPeriod"/>
            </a:pPr>
            <a:r>
              <a:rPr lang="th-TH" sz="3600"/>
              <a:t>ถูกส่งมอบให้กับผู้ใช้ระบบตามเวลาที่กำหนด </a:t>
            </a:r>
          </a:p>
          <a:p>
            <a:pPr marL="533400" indent="-533400">
              <a:buFontTx/>
              <a:buAutoNum type="arabicPeriod"/>
            </a:pPr>
            <a:r>
              <a:rPr lang="th-TH" sz="3600"/>
              <a:t>เลือกวิธีการที่เหมาะสมสำหรับแต่ละแบบ </a:t>
            </a:r>
          </a:p>
        </p:txBody>
      </p:sp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0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0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539750" y="892193"/>
            <a:ext cx="53038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600" b="1">
                <a:solidFill>
                  <a:srgbClr val="0000FF"/>
                </a:solidFill>
                <a:latin typeface="Times New Roman" pitchFamily="18" charset="0"/>
              </a:rPr>
              <a:t>การออกแบบรายงาน (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Hard Copy)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284163" y="1900256"/>
            <a:ext cx="8859837" cy="417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Monotype Sorts" pitchFamily="2" charset="2"/>
              <a:buChar char="n"/>
            </a:pPr>
            <a:r>
              <a:rPr lang="th-TH" sz="3600" b="1"/>
              <a:t>แนวปฏิบัติ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sz="3200" b="1"/>
              <a:t>กำหนดรูปแบบรายงานบน Layout format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sz="3200" b="1"/>
              <a:t>กำหนดประเภทข้อมูล ตัวเลข ตัวอักษร อักขระพิเศษ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sz="3200" b="1"/>
              <a:t>กำหนดตำแหน่งข้อมูล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sz="3200" b="1"/>
              <a:t>ข้อมูลมี 2 แบบ คือ ข้อมูลคงที่ ข้อมูลแปรผัน</a:t>
            </a:r>
          </a:p>
          <a:p>
            <a:pPr marL="1143000" lvl="2" indent="-228600">
              <a:spcBef>
                <a:spcPct val="20000"/>
              </a:spcBef>
            </a:pPr>
            <a:r>
              <a:rPr lang="th-TH" b="1"/>
              <a:t>* ข้อมูลคงที่  หัวรายงาน หัวเรื่อง หัวข้อ</a:t>
            </a:r>
          </a:p>
          <a:p>
            <a:pPr marL="1143000" lvl="2" indent="-228600">
              <a:spcBef>
                <a:spcPct val="20000"/>
              </a:spcBef>
            </a:pPr>
            <a:r>
              <a:rPr lang="th-TH" b="1"/>
              <a:t>* ข้อมูลแปรผัน ตัวอักษร แทนด้วย X  ตัวเลขแทนด้วย 9 เช่น</a:t>
            </a:r>
          </a:p>
          <a:p>
            <a:pPr marL="1143000" lvl="2" indent="-228600">
              <a:spcBef>
                <a:spcPct val="20000"/>
              </a:spcBef>
            </a:pPr>
            <a:r>
              <a:rPr lang="th-TH" b="1"/>
              <a:t>  XXXXX      X__30__X    999,999.99</a:t>
            </a:r>
          </a:p>
        </p:txBody>
      </p:sp>
      <p:pic>
        <p:nvPicPr>
          <p:cNvPr id="9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1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28596" y="1214422"/>
            <a:ext cx="28019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600" b="1" dirty="0">
                <a:solidFill>
                  <a:srgbClr val="0000FF"/>
                </a:solidFill>
                <a:latin typeface="Times New Roman" pitchFamily="18" charset="0"/>
              </a:rPr>
              <a:t>การออกแบบรายงาน 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495300" y="1885950"/>
            <a:ext cx="8859838" cy="417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Monotype Sorts" pitchFamily="2" charset="2"/>
              <a:buChar char="n"/>
            </a:pPr>
            <a:r>
              <a:rPr lang="th-TH" sz="3600" b="1"/>
              <a:t>หน้าที่ของรายงาน เพื่อตอบสนองความต้องการของผู้ใช้ โดย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sz="3200" b="1"/>
              <a:t>หัวรายงาน บอกผู้ใช้ว่ากำลังอ่านอะไร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sz="3200" b="1"/>
              <a:t>หมายเลขหน้า เพิ่มความสะดวกในการอ้างอิง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sz="3200" b="1"/>
              <a:t>วันที่ บอกความทันสมัยของข้อมูล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sz="3200" b="1"/>
              <a:t>หัวรายการ ชี้ให้เห็น หรือ แยก รายละเอียด ใช้เด่นชัด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sz="3200" b="1"/>
              <a:t>กลุ่มข้อมูล แสดงรายละเอียด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th-TH" sz="3200" b="1"/>
              <a:t>การควบคุมยอดการพิมพ์ มี ช่องว่างคั่นอยู่ระหว่างบรรทัด</a:t>
            </a:r>
          </a:p>
        </p:txBody>
      </p:sp>
      <p:pic>
        <p:nvPicPr>
          <p:cNvPr id="9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539750" y="927121"/>
            <a:ext cx="5400675" cy="5191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b="1"/>
              <a:t>การออกแบบ </a:t>
            </a:r>
            <a:r>
              <a:rPr lang="en-US" b="1"/>
              <a:t>Report</a:t>
            </a:r>
            <a:endParaRPr lang="th-TH" b="1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755650" y="2078059"/>
            <a:ext cx="727710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/>
            <a:r>
              <a:rPr lang="th-TH" sz="3200" b="1"/>
              <a:t>หลักการออกแบบรายงาน</a:t>
            </a:r>
          </a:p>
          <a:p>
            <a:pPr marL="533400" indent="-533400">
              <a:buFontTx/>
              <a:buAutoNum type="arabicPeriod"/>
            </a:pPr>
            <a:r>
              <a:rPr lang="th-TH" b="1"/>
              <a:t>พิจารณาถึงวัตถุประสงค์ของรายงาน </a:t>
            </a:r>
          </a:p>
          <a:p>
            <a:pPr marL="533400" indent="-533400">
              <a:buFontTx/>
              <a:buAutoNum type="arabicPeriod"/>
            </a:pPr>
            <a:r>
              <a:rPr lang="th-TH" b="1"/>
              <a:t>พิจารณาว่า ใครเป็นผู้ใช้รายงาน </a:t>
            </a:r>
          </a:p>
          <a:p>
            <a:pPr marL="533400" indent="-533400">
              <a:buFontTx/>
              <a:buAutoNum type="arabicPeriod"/>
            </a:pPr>
            <a:r>
              <a:rPr lang="th-TH" b="1"/>
              <a:t>พิจารณาว่า มีข้อมูลอะไรบ้างที่จะต้องแสดงหรือพิมพ์ในรายงาน </a:t>
            </a:r>
          </a:p>
          <a:p>
            <a:pPr marL="533400" indent="-533400">
              <a:buFontTx/>
              <a:buAutoNum type="arabicPeriod"/>
            </a:pPr>
            <a:r>
              <a:rPr lang="th-TH" b="1"/>
              <a:t>นับจำนวนช่องว่างและความกว้างของข้อมูลในฟิลด์เพื่อนำมาพิจารณา</a:t>
            </a:r>
            <a:br>
              <a:rPr lang="th-TH" b="1"/>
            </a:br>
            <a:r>
              <a:rPr lang="th-TH" b="1"/>
              <a:t>ถึงขนาดของรายงานที่จะพิมพ์</a:t>
            </a:r>
          </a:p>
          <a:p>
            <a:pPr marL="533400" indent="-533400">
              <a:buFontTx/>
              <a:buAutoNum type="arabicPeriod"/>
            </a:pPr>
            <a:r>
              <a:rPr lang="th-TH" b="1"/>
              <a:t>ตั้งชื่อรายงาน </a:t>
            </a:r>
          </a:p>
          <a:p>
            <a:pPr marL="533400" indent="-533400">
              <a:buFontTx/>
              <a:buAutoNum type="arabicPeriod"/>
            </a:pPr>
            <a:r>
              <a:rPr lang="th-TH" b="1"/>
              <a:t>รายงานควรจะต้องมีการพิมพ์หมายเลขหน้าไว้เสมอ</a:t>
            </a:r>
          </a:p>
          <a:p>
            <a:pPr marL="533400" indent="-533400">
              <a:buFontTx/>
              <a:buAutoNum type="arabicPeriod"/>
            </a:pPr>
            <a:r>
              <a:rPr lang="th-TH" b="1"/>
              <a:t>ควรจะแสดงวันที่ที่พิมพ์รายงานไว้ในตัวรายงานด้วย </a:t>
            </a:r>
          </a:p>
          <a:p>
            <a:pPr marL="533400" indent="-533400">
              <a:buFontTx/>
              <a:buAutoNum type="arabicPeriod"/>
            </a:pPr>
            <a:r>
              <a:rPr lang="th-TH" b="1"/>
              <a:t>สำหรับหัวข้อรายงานในแต่ละแถว ควรใช้คำพูดที่ชัดเจน </a:t>
            </a:r>
          </a:p>
        </p:txBody>
      </p:sp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1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1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1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1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71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71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71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71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539750" y="982681"/>
            <a:ext cx="5400675" cy="5191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b="1"/>
              <a:t>การออกแบบ </a:t>
            </a:r>
            <a:r>
              <a:rPr lang="en-US" b="1"/>
              <a:t>Report</a:t>
            </a:r>
            <a:endParaRPr lang="th-TH" b="1"/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755650" y="2090756"/>
            <a:ext cx="8245475" cy="405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/>
            <a:r>
              <a:rPr lang="th-TH" sz="3600" b="1"/>
              <a:t>หลักการออกแบบรายงาน (ต่อ)</a:t>
            </a:r>
          </a:p>
          <a:p>
            <a:pPr marL="533400" indent="-533400">
              <a:buFontTx/>
              <a:buAutoNum type="arabicPeriod" startAt="9"/>
            </a:pPr>
            <a:r>
              <a:rPr lang="th-TH" sz="3200" b="1"/>
              <a:t>ในแบบฟอร์มที่ใช้สำหรับการดีไซน์รายงาน ควรระบุชนิดของข้อมูลว่า</a:t>
            </a:r>
            <a:br>
              <a:rPr lang="th-TH" sz="3200" b="1"/>
            </a:br>
            <a:r>
              <a:rPr lang="th-TH" sz="3200" b="1"/>
              <a:t>เป็นตัวเลขหรือตัวอักษรให้ชัดเจน </a:t>
            </a:r>
          </a:p>
          <a:p>
            <a:pPr marL="533400" indent="-533400">
              <a:buFontTx/>
              <a:buAutoNum type="arabicPeriod" startAt="9"/>
            </a:pPr>
            <a:r>
              <a:rPr lang="th-TH" sz="3200" b="1"/>
              <a:t>ระบุตำแหน่งที่ใช้สำหรับพิมพ์ข้อความสรุปรายงาน เช่น </a:t>
            </a:r>
            <a:br>
              <a:rPr lang="th-TH" sz="3200" b="1"/>
            </a:br>
            <a:r>
              <a:rPr lang="th-TH" sz="3200" b="1"/>
              <a:t>ตำแหน่งต่างๆ ในบรรทัดของยอดรวมต่างๆ ในรายงาน </a:t>
            </a:r>
          </a:p>
          <a:p>
            <a:pPr marL="533400" indent="-533400">
              <a:buFontTx/>
              <a:buAutoNum type="arabicPeriod" startAt="9"/>
            </a:pPr>
            <a:r>
              <a:rPr lang="th-TH" sz="3200" b="1"/>
              <a:t>นำตัวอย่างที่ได้ออกแบบมาให้กับผู้ใช้รายงาน เพื่อตรวจดูอีกครั้ง</a:t>
            </a:r>
            <a:br>
              <a:rPr lang="th-TH" sz="3200" b="1"/>
            </a:br>
            <a:r>
              <a:rPr lang="th-TH" sz="3200" b="1"/>
              <a:t>เพื่อความถูกต้องว่ารายงานได้รับการดีไซน์ตรงตามวัตถุประสงค์ดี</a:t>
            </a:r>
            <a:br>
              <a:rPr lang="th-TH" sz="3200" b="1"/>
            </a:br>
            <a:r>
              <a:rPr lang="th-TH" sz="3200" b="1"/>
              <a:t>แล้วก่อนนำแบบไปเขียนโปรแกรมจริง </a:t>
            </a:r>
          </a:p>
        </p:txBody>
      </p:sp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370013" y="923925"/>
            <a:ext cx="335438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600" b="1">
                <a:latin typeface="Angsana New" pitchFamily="18" charset="-34"/>
              </a:rPr>
              <a:t>ประเภทของรายงาน</a:t>
            </a:r>
            <a:r>
              <a:rPr lang="th-TH" sz="3600">
                <a:latin typeface="Angsana New" pitchFamily="18" charset="-34"/>
              </a:rPr>
              <a:t> </a:t>
            </a:r>
            <a:endParaRPr lang="en-US" sz="3600">
              <a:latin typeface="Angsana New" pitchFamily="18" charset="-34"/>
            </a:endParaRPr>
          </a:p>
          <a:p>
            <a:pPr lvl="1">
              <a:buFontTx/>
              <a:buChar char="•"/>
            </a:pPr>
            <a:r>
              <a:rPr lang="en-US" sz="3600">
                <a:latin typeface="Angsana New" pitchFamily="18" charset="-34"/>
              </a:rPr>
              <a:t>  </a:t>
            </a:r>
            <a:r>
              <a:rPr lang="th-TH" sz="3600">
                <a:latin typeface="Angsana New" pitchFamily="18" charset="-34"/>
              </a:rPr>
              <a:t>รายงานแบบละเอียด</a:t>
            </a:r>
            <a:endParaRPr lang="en-US" sz="3600">
              <a:latin typeface="Angsana New" pitchFamily="18" charset="-34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/>
          <a:srcRect b="6049"/>
          <a:stretch>
            <a:fillRect/>
          </a:stretch>
        </p:blipFill>
        <p:spPr bwMode="auto">
          <a:xfrm>
            <a:off x="1187450" y="2133600"/>
            <a:ext cx="72009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การออกแบบเริ่มต้น">
  <a:themeElements>
    <a:clrScheme name="การออกแบบเริ่มต้น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การออกแบบเริ่มต้น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การออกแบบเริ่มต้น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861</Words>
  <Application>Microsoft PowerPoint</Application>
  <PresentationFormat>On-screen Show (4:3)</PresentationFormat>
  <Paragraphs>147</Paragraphs>
  <Slides>22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การออกแบบเริ่มต้น</vt:lpstr>
      <vt:lpstr>Input Output Design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แบบฝึกหัดในชั้นเรียน</vt:lpstr>
      <vt:lpstr>Slide 22</vt:lpstr>
    </vt:vector>
  </TitlesOfParts>
  <Company>Dream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Chan</dc:creator>
  <cp:lastModifiedBy>Chan-ITDSG</cp:lastModifiedBy>
  <cp:revision>12</cp:revision>
  <dcterms:created xsi:type="dcterms:W3CDTF">2007-08-18T06:33:23Z</dcterms:created>
  <dcterms:modified xsi:type="dcterms:W3CDTF">2014-09-10T09:25:54Z</dcterms:modified>
</cp:coreProperties>
</file>